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Libre Franklin"/>
      <p:regular r:id="rId29"/>
      <p:bold r:id="rId30"/>
      <p:italic r:id="rId31"/>
      <p:boldItalic r:id="rId32"/>
    </p:embeddedFont>
    <p:embeddedFont>
      <p:font typeface="Libre Franklin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e3tAWlfl2DUL5P1oqZ75nyHm4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italic.fntdata"/><Relationship Id="rId30" Type="http://schemas.openxmlformats.org/officeDocument/2006/relationships/font" Target="fonts/LibreFranklin-bold.fntdata"/><Relationship Id="rId11" Type="http://schemas.openxmlformats.org/officeDocument/2006/relationships/slide" Target="slides/slide6.xml"/><Relationship Id="rId33" Type="http://schemas.openxmlformats.org/officeDocument/2006/relationships/font" Target="fonts/LibreFranklinMedium-regular.fntdata"/><Relationship Id="rId10" Type="http://schemas.openxmlformats.org/officeDocument/2006/relationships/slide" Target="slides/slide5.xml"/><Relationship Id="rId32" Type="http://schemas.openxmlformats.org/officeDocument/2006/relationships/font" Target="fonts/LibreFranklin-boldItalic.fntdata"/><Relationship Id="rId13" Type="http://schemas.openxmlformats.org/officeDocument/2006/relationships/slide" Target="slides/slide8.xml"/><Relationship Id="rId35" Type="http://schemas.openxmlformats.org/officeDocument/2006/relationships/font" Target="fonts/LibreFranklinMedium-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LibreFranklin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https://www.kaggle.com/apapiu/regularized-linear-models</a:t>
            </a:r>
            <a:endParaRPr/>
          </a:p>
        </p:txBody>
      </p:sp>
      <p:sp>
        <p:nvSpPr>
          <p:cNvPr id="378" name="Google Shape;378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" name="Google Shape;18;p27"/>
          <p:cNvSpPr txBox="1"/>
          <p:nvPr>
            <p:ph type="ctrTitle"/>
          </p:nvPr>
        </p:nvSpPr>
        <p:spPr>
          <a:xfrm>
            <a:off x="960120" y="640080"/>
            <a:ext cx="10268712" cy="3227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Libre Franklin"/>
              <a:buNone/>
              <a:defRPr sz="8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subTitle"/>
          </p:nvPr>
        </p:nvSpPr>
        <p:spPr>
          <a:xfrm>
            <a:off x="960120" y="4526280"/>
            <a:ext cx="10268712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 txBox="1"/>
          <p:nvPr>
            <p:ph idx="1" type="body"/>
          </p:nvPr>
        </p:nvSpPr>
        <p:spPr>
          <a:xfrm>
            <a:off x="5183188" y="2591850"/>
            <a:ext cx="6045644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3556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3" name="Google Shape;83;p35"/>
          <p:cNvSpPr txBox="1"/>
          <p:nvPr>
            <p:ph idx="2" type="body"/>
          </p:nvPr>
        </p:nvSpPr>
        <p:spPr>
          <a:xfrm>
            <a:off x="960120" y="2591850"/>
            <a:ext cx="3811905" cy="3277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35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5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35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/>
          <p:nvPr>
            <p:ph idx="2" type="pic"/>
          </p:nvPr>
        </p:nvSpPr>
        <p:spPr>
          <a:xfrm>
            <a:off x="0" y="2267712"/>
            <a:ext cx="6571469" cy="459028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0" name="Google Shape;90;p36"/>
          <p:cNvSpPr txBox="1"/>
          <p:nvPr>
            <p:ph idx="1" type="body"/>
          </p:nvPr>
        </p:nvSpPr>
        <p:spPr>
          <a:xfrm>
            <a:off x="7235971" y="2587752"/>
            <a:ext cx="3992856" cy="3593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36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6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6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36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7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7"/>
          <p:cNvSpPr txBox="1"/>
          <p:nvPr>
            <p:ph idx="1" type="body"/>
          </p:nvPr>
        </p:nvSpPr>
        <p:spPr>
          <a:xfrm rot="5400000">
            <a:off x="4297680" y="-749808"/>
            <a:ext cx="3593592" cy="10268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37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7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7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8"/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3" name="Google Shape;103;p38"/>
          <p:cNvSpPr txBox="1"/>
          <p:nvPr>
            <p:ph type="title"/>
          </p:nvPr>
        </p:nvSpPr>
        <p:spPr>
          <a:xfrm rot="5400000">
            <a:off x="6723539" y="1671668"/>
            <a:ext cx="5533495" cy="3477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" type="body"/>
          </p:nvPr>
        </p:nvSpPr>
        <p:spPr>
          <a:xfrm rot="5400000">
            <a:off x="945716" y="657872"/>
            <a:ext cx="5533496" cy="5504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10" type="dt"/>
          </p:nvPr>
        </p:nvSpPr>
        <p:spPr>
          <a:xfrm>
            <a:off x="7617898" y="6356350"/>
            <a:ext cx="25227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8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l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4" name="Google Shape;44;p26"/>
          <p:cNvSpPr txBox="1"/>
          <p:nvPr>
            <p:ph type="ctrTitle"/>
          </p:nvPr>
        </p:nvSpPr>
        <p:spPr>
          <a:xfrm>
            <a:off x="960120" y="640080"/>
            <a:ext cx="10268712" cy="3227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Libre Franklin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" type="subTitle"/>
          </p:nvPr>
        </p:nvSpPr>
        <p:spPr>
          <a:xfrm>
            <a:off x="960120" y="4526280"/>
            <a:ext cx="10268712" cy="150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1" name="Google Shape;51;p30"/>
          <p:cNvSpPr txBox="1"/>
          <p:nvPr>
            <p:ph type="title"/>
          </p:nvPr>
        </p:nvSpPr>
        <p:spPr>
          <a:xfrm>
            <a:off x="960120" y="768096"/>
            <a:ext cx="10268712" cy="313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Franklin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" type="body"/>
          </p:nvPr>
        </p:nvSpPr>
        <p:spPr>
          <a:xfrm>
            <a:off x="960120" y="4544568"/>
            <a:ext cx="10268712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960120" y="2587752"/>
            <a:ext cx="4815840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2" type="body"/>
          </p:nvPr>
        </p:nvSpPr>
        <p:spPr>
          <a:xfrm>
            <a:off x="6412992" y="2583371"/>
            <a:ext cx="4815840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1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960121" y="2587752"/>
            <a:ext cx="4818888" cy="89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sz="2600" cap="none"/>
            </a:lvl1pPr>
            <a:lvl2pPr indent="-2286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32"/>
          <p:cNvSpPr txBox="1"/>
          <p:nvPr>
            <p:ph idx="2" type="body"/>
          </p:nvPr>
        </p:nvSpPr>
        <p:spPr>
          <a:xfrm>
            <a:off x="960120" y="3594538"/>
            <a:ext cx="4818888" cy="2586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3" type="body"/>
          </p:nvPr>
        </p:nvSpPr>
        <p:spPr>
          <a:xfrm>
            <a:off x="6409944" y="2587752"/>
            <a:ext cx="4818888" cy="89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0" sz="2600" cap="none"/>
            </a:lvl1pPr>
            <a:lvl2pPr indent="-2286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32"/>
          <p:cNvSpPr txBox="1"/>
          <p:nvPr>
            <p:ph idx="4" type="body"/>
          </p:nvPr>
        </p:nvSpPr>
        <p:spPr>
          <a:xfrm>
            <a:off x="6409944" y="3594538"/>
            <a:ext cx="4818888" cy="2586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228600" lvl="2" marL="13716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342900" lvl="3" marL="18288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228600" lvl="4" marL="228600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2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32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4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" name="Google Shape;11;p25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Libre Franklin"/>
              <a:buNone/>
              <a:defRPr b="0" i="0" sz="6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5"/>
          <p:cNvSpPr txBox="1"/>
          <p:nvPr>
            <p:ph idx="1" type="body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74650" lvl="1" marL="914400" marR="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Noto Sans Symbols"/>
              <a:buChar char="▪"/>
              <a:defRPr b="0" i="0" sz="23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228600" lvl="2" marL="1371600" marR="0" rtl="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42900" lvl="3" marL="1828800" marR="0" rtl="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228600" lvl="4" marL="2286000" marR="0" rtl="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" name="Google Shape;31;p24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ibre Franklin"/>
              <a:buNone/>
              <a:defRPr b="0" i="0" sz="6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24"/>
          <p:cNvSpPr txBox="1"/>
          <p:nvPr>
            <p:ph idx="1" type="body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74650" lvl="1" marL="914400" marR="0" rtl="0" algn="l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  <a:defRPr b="0" i="0" sz="23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228600" lvl="2" marL="1371600" marR="0" rtl="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42900" lvl="3" marL="1828800" marR="0" rtl="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228600" lvl="4" marL="2286000" marR="0" rtl="0" algn="l">
              <a:lnSpc>
                <a:spcPct val="10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34" name="Google Shape;34;p24"/>
          <p:cNvSpPr txBox="1"/>
          <p:nvPr>
            <p:ph idx="11" type="ftr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hyperlink" Target="https://www.youtube.com/watch?v=EuBBz3bI-a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playlist?list=PLblh5JKOoLUIzaEkCLIUxQFjPIlapw8nU" TargetMode="External"/><Relationship Id="rId4" Type="http://schemas.openxmlformats.org/officeDocument/2006/relationships/hyperlink" Target="https://www.youtube.com/watch?v=azXCzI57Yfc" TargetMode="External"/><Relationship Id="rId5" Type="http://schemas.openxmlformats.org/officeDocument/2006/relationships/hyperlink" Target="https://scikit-learn.org/stable/modules/linear_model.html" TargetMode="External"/><Relationship Id="rId6" Type="http://schemas.openxmlformats.org/officeDocument/2006/relationships/hyperlink" Target="https://www.kaggle.com/apapiu/regularized-linear-model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3">
            <a:alphaModFix/>
          </a:blip>
          <a:srcRect b="0" l="0" r="0" t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"/>
          <p:cNvSpPr/>
          <p:nvPr/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5" name="Google Shape;115;p1"/>
          <p:cNvSpPr txBox="1"/>
          <p:nvPr>
            <p:ph type="ctrTitle"/>
          </p:nvPr>
        </p:nvSpPr>
        <p:spPr>
          <a:xfrm>
            <a:off x="960119" y="2100845"/>
            <a:ext cx="4670234" cy="1975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ibre Franklin"/>
              <a:buNone/>
            </a:pPr>
            <a:r>
              <a:rPr lang="en-US" sz="6600"/>
              <a:t>T</a:t>
            </a:r>
            <a:r>
              <a:rPr lang="en-US" sz="6500"/>
              <a:t>HE LINEAR MODELS</a:t>
            </a:r>
            <a:endParaRPr sz="8700"/>
          </a:p>
        </p:txBody>
      </p:sp>
      <p:sp>
        <p:nvSpPr>
          <p:cNvPr id="116" name="Google Shape;116;p1"/>
          <p:cNvSpPr/>
          <p:nvPr/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7" name="Google Shape;117;p1"/>
          <p:cNvSpPr txBox="1"/>
          <p:nvPr>
            <p:ph idx="1" type="subTitle"/>
          </p:nvPr>
        </p:nvSpPr>
        <p:spPr>
          <a:xfrm>
            <a:off x="960119" y="4372379"/>
            <a:ext cx="4670233" cy="540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900"/>
              <a:t>Risman Adnan Mattotorang</a:t>
            </a:r>
            <a:endParaRPr/>
          </a:p>
          <a:p>
            <a:pPr indent="0" lvl="0" marL="0" rtl="0" algn="l">
              <a:lnSpc>
                <a:spcPct val="9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sz="900"/>
              <a:t>rismanadnan@telkomuniversity.ac.id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4" name="Google Shape;224;p10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Libre Franklin"/>
              <a:buNone/>
            </a:pPr>
            <a:r>
              <a:rPr lang="en-US" sz="6100"/>
              <a:t>REGULARIZED LEAST SQUARES</a:t>
            </a:r>
            <a:endParaRPr/>
          </a:p>
        </p:txBody>
      </p:sp>
      <p:pic>
        <p:nvPicPr>
          <p:cNvPr descr="Text, letter&#10;&#10;Description automatically generated"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62" y="41609"/>
            <a:ext cx="10538876" cy="413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1" name="Google Shape;23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2" name="Google Shape;232;p11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3" name="Google Shape;233;p11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ibre Franklin"/>
              <a:buNone/>
            </a:pPr>
            <a:r>
              <a:rPr lang="en-US" sz="5600"/>
              <a:t>BIAS VARIANCE DECOMPOSITION</a:t>
            </a:r>
            <a:endParaRPr/>
          </a:p>
        </p:txBody>
      </p:sp>
      <p:pic>
        <p:nvPicPr>
          <p:cNvPr descr="Text, letter&#10;&#10;Description automatically generated" id="234" name="Google Shape;2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5733" y="106975"/>
            <a:ext cx="8500533" cy="40590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 txBox="1"/>
          <p:nvPr/>
        </p:nvSpPr>
        <p:spPr>
          <a:xfrm>
            <a:off x="9918915" y="3611982"/>
            <a:ext cx="1687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StatQuest Here</a:t>
            </a:r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2" name="Google Shape;242;p12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3" name="Google Shape;243;p12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ibre Franklin"/>
              <a:buNone/>
            </a:pPr>
            <a:r>
              <a:rPr lang="en-US" sz="5600"/>
              <a:t>BIAS VARIANCE DECOMPOSITION</a:t>
            </a:r>
            <a:endParaRPr/>
          </a:p>
        </p:txBody>
      </p:sp>
      <p:pic>
        <p:nvPicPr>
          <p:cNvPr descr="Chart, line chart&#10;&#10;Description automatically generated"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545" y="135466"/>
            <a:ext cx="9422909" cy="400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ibre Franklin"/>
              <a:buNone/>
            </a:pPr>
            <a:r>
              <a:rPr lang="en-US"/>
              <a:t>OUTLINE</a:t>
            </a:r>
            <a:endParaRPr/>
          </a:p>
        </p:txBody>
      </p:sp>
      <p:grpSp>
        <p:nvGrpSpPr>
          <p:cNvPr id="250" name="Google Shape;250;p13"/>
          <p:cNvGrpSpPr/>
          <p:nvPr/>
        </p:nvGrpSpPr>
        <p:grpSpPr>
          <a:xfrm>
            <a:off x="1423202" y="3055234"/>
            <a:ext cx="9342421" cy="2371698"/>
            <a:chOff x="462764" y="305613"/>
            <a:chExt cx="9342421" cy="2371698"/>
          </a:xfrm>
        </p:grpSpPr>
        <p:sp>
          <p:nvSpPr>
            <p:cNvPr id="251" name="Google Shape;251;p13"/>
            <p:cNvSpPr/>
            <p:nvPr/>
          </p:nvSpPr>
          <p:spPr>
            <a:xfrm>
              <a:off x="865366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1133767" y="574014"/>
              <a:ext cx="722618" cy="72261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 txBox="1"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REGRESSION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3291298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3559699" y="574014"/>
              <a:ext cx="722618" cy="72261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 txBox="1"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CLASSIFICATION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717231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985632" y="574014"/>
              <a:ext cx="722618" cy="72261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 txBox="1"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MODELS IN SCIKIT-LEARN </a:t>
              </a:r>
              <a:endPara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8143163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411564" y="574014"/>
              <a:ext cx="722618" cy="72261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 txBox="1"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WEEK 2 HOMEWORK </a:t>
              </a:r>
              <a:endPara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4" name="Google Shape;274;p14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Franklin"/>
              <a:buNone/>
            </a:pPr>
            <a:r>
              <a:rPr lang="en-US" sz="7200"/>
              <a:t>DISCRIMINANT FUNCTIONS</a:t>
            </a:r>
            <a:endParaRPr/>
          </a:p>
        </p:txBody>
      </p:sp>
      <p:pic>
        <p:nvPicPr>
          <p:cNvPr descr="Text, letter&#10;&#10;Description automatically generated" id="275" name="Google Shape;2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257" y="363596"/>
            <a:ext cx="7595485" cy="356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3" name="Google Shape;283;p15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ibre Franklin"/>
              <a:buNone/>
            </a:pPr>
            <a:r>
              <a:rPr lang="en-US" sz="5000"/>
              <a:t>LEAST SQUARES FOR CLASSIFICATION</a:t>
            </a:r>
            <a:endParaRPr/>
          </a:p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 b="22026" l="0" r="0" t="0"/>
          <a:stretch/>
        </p:blipFill>
        <p:spPr>
          <a:xfrm>
            <a:off x="1976966" y="92175"/>
            <a:ext cx="8238067" cy="3934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90" name="Google Shape;29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92" name="Google Shape;292;p16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Libre Franklin"/>
              <a:buNone/>
            </a:pPr>
            <a:r>
              <a:rPr lang="en-US" sz="6100"/>
              <a:t>FISHER LINEAR DISCRIMINANT</a:t>
            </a:r>
            <a:endParaRPr/>
          </a:p>
        </p:txBody>
      </p:sp>
      <p:pic>
        <p:nvPicPr>
          <p:cNvPr descr="Text, letter&#10;&#10;Description automatically generated" id="293" name="Google Shape;2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547" y="402272"/>
            <a:ext cx="7174906" cy="3497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1" name="Google Shape;301;p17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Libre Franklin"/>
              <a:buNone/>
            </a:pPr>
            <a:r>
              <a:rPr lang="en-US" sz="6100"/>
              <a:t>FISHER LINEAR DISCRIMINANT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 rotWithShape="1">
          <a:blip r:embed="rId3">
            <a:alphaModFix/>
          </a:blip>
          <a:srcRect b="21683" l="0" r="0" t="0"/>
          <a:stretch/>
        </p:blipFill>
        <p:spPr>
          <a:xfrm>
            <a:off x="632491" y="67733"/>
            <a:ext cx="10927017" cy="39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0" name="Google Shape;310;p18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Franklin"/>
              <a:buNone/>
            </a:pPr>
            <a:r>
              <a:rPr lang="en-US" sz="7200"/>
              <a:t>PERCEPTRON ALGORITHM</a:t>
            </a:r>
            <a:endParaRPr/>
          </a:p>
        </p:txBody>
      </p:sp>
      <p:pic>
        <p:nvPicPr>
          <p:cNvPr descr="Text, letter&#10;&#10;Description automatically generated"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643" y="639575"/>
            <a:ext cx="9412713" cy="308266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/>
          <p:nvPr/>
        </p:nvSpPr>
        <p:spPr>
          <a:xfrm>
            <a:off x="3030806" y="6164849"/>
            <a:ext cx="60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https://tamas.xyz/perceptron-demo/app/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ibre Franklin"/>
              <a:buNone/>
            </a:pPr>
            <a:r>
              <a:rPr lang="en-US"/>
              <a:t>OUTLINE</a:t>
            </a:r>
            <a:endParaRPr/>
          </a:p>
        </p:txBody>
      </p:sp>
      <p:grpSp>
        <p:nvGrpSpPr>
          <p:cNvPr id="318" name="Google Shape;318;p19"/>
          <p:cNvGrpSpPr/>
          <p:nvPr/>
        </p:nvGrpSpPr>
        <p:grpSpPr>
          <a:xfrm>
            <a:off x="1423202" y="3055234"/>
            <a:ext cx="9342421" cy="2371698"/>
            <a:chOff x="462764" y="305613"/>
            <a:chExt cx="9342421" cy="2371698"/>
          </a:xfrm>
        </p:grpSpPr>
        <p:sp>
          <p:nvSpPr>
            <p:cNvPr id="319" name="Google Shape;319;p19"/>
            <p:cNvSpPr/>
            <p:nvPr/>
          </p:nvSpPr>
          <p:spPr>
            <a:xfrm>
              <a:off x="865366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1133767" y="574014"/>
              <a:ext cx="722618" cy="72261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9"/>
            <p:cNvSpPr txBox="1"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REGRESSION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3291298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3559699" y="574014"/>
              <a:ext cx="722618" cy="72261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9"/>
            <p:cNvSpPr txBox="1"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CLASSIFICATION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5717231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5985632" y="574014"/>
              <a:ext cx="722618" cy="72261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9"/>
            <p:cNvSpPr txBox="1"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MODELS IN SCIKIT-LEARN 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8143163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411564" y="574014"/>
              <a:ext cx="722618" cy="72261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9"/>
            <p:cNvSpPr txBox="1"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WEEK 2 HOMEWORK </a:t>
              </a:r>
              <a:endParaRPr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3" name="Google Shape;123;p2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ibre Franklin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24" name="Google Shape;124;p2"/>
          <p:cNvSpPr/>
          <p:nvPr/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125" name="Google Shape;125;p2"/>
          <p:cNvGrpSpPr/>
          <p:nvPr/>
        </p:nvGrpSpPr>
        <p:grpSpPr>
          <a:xfrm>
            <a:off x="1423202" y="3055234"/>
            <a:ext cx="9342421" cy="2371698"/>
            <a:chOff x="462764" y="305613"/>
            <a:chExt cx="9342421" cy="2371698"/>
          </a:xfrm>
        </p:grpSpPr>
        <p:sp>
          <p:nvSpPr>
            <p:cNvPr id="126" name="Google Shape;126;p2"/>
            <p:cNvSpPr/>
            <p:nvPr/>
          </p:nvSpPr>
          <p:spPr>
            <a:xfrm>
              <a:off x="865366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33767" y="574014"/>
              <a:ext cx="722618" cy="72261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REGRESSION</a:t>
              </a:r>
              <a:endParaRPr b="0" i="0" sz="1800" u="none" cap="none" strike="noStrike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291298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559699" y="574014"/>
              <a:ext cx="722618" cy="72261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ibre Franklin Medium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CLASSIFICATION</a:t>
              </a:r>
              <a:endPara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717231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985632" y="574014"/>
              <a:ext cx="722618" cy="72261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ibre Franklin Medium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MODELS IN SCIKIT-LEARN </a:t>
              </a:r>
              <a:endPara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143163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411564" y="574014"/>
              <a:ext cx="722618" cy="72261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 txBox="1"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ibre Franklin Medium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WEEK 2 HOMEWORK </a:t>
              </a:r>
              <a:endPara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Graphical user interface, text, application&#10;&#10;Description automatically generated" id="341" name="Google Shape;341;p20"/>
          <p:cNvPicPr preferRelativeResize="0"/>
          <p:nvPr/>
        </p:nvPicPr>
        <p:blipFill rotWithShape="1">
          <a:blip r:embed="rId3">
            <a:alphaModFix/>
          </a:blip>
          <a:srcRect b="1" l="0" r="18222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/>
          <p:nvPr/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3" name="Google Shape;343;p20"/>
          <p:cNvSpPr txBox="1"/>
          <p:nvPr>
            <p:ph type="title"/>
          </p:nvPr>
        </p:nvSpPr>
        <p:spPr>
          <a:xfrm>
            <a:off x="961644" y="4675366"/>
            <a:ext cx="10268712" cy="8462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Libre Franklin"/>
              <a:buNone/>
            </a:pPr>
            <a:r>
              <a:rPr lang="en-US" sz="5400">
                <a:solidFill>
                  <a:srgbClr val="FFFFFF"/>
                </a:solidFill>
              </a:rPr>
              <a:t>SKLEARN – LINEAR MODELS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Graphical user interface, text, application&#10;&#10;Description automatically generated" id="350" name="Google Shape;350;p21"/>
          <p:cNvPicPr preferRelativeResize="0"/>
          <p:nvPr/>
        </p:nvPicPr>
        <p:blipFill rotWithShape="1">
          <a:blip r:embed="rId3">
            <a:alphaModFix/>
          </a:blip>
          <a:srcRect b="-1" l="0" r="39111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/>
          <p:nvPr/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2" name="Google Shape;352;p21"/>
          <p:cNvSpPr txBox="1"/>
          <p:nvPr>
            <p:ph type="title"/>
          </p:nvPr>
        </p:nvSpPr>
        <p:spPr>
          <a:xfrm>
            <a:off x="961644" y="4675366"/>
            <a:ext cx="10268712" cy="8462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ibre Franklin"/>
              <a:buNone/>
            </a:pPr>
            <a:r>
              <a:rPr lang="en-US" sz="5400">
                <a:solidFill>
                  <a:srgbClr val="FFFFFF"/>
                </a:solidFill>
              </a:rPr>
              <a:t>SKLEARN – DISCRIMINANT ANALYSYS</a:t>
            </a:r>
            <a:endParaRPr sz="5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ibre Franklin"/>
              <a:buNone/>
            </a:pPr>
            <a:r>
              <a:rPr lang="en-US"/>
              <a:t>OUTLINE</a:t>
            </a:r>
            <a:endParaRPr/>
          </a:p>
        </p:txBody>
      </p:sp>
      <p:grpSp>
        <p:nvGrpSpPr>
          <p:cNvPr id="358" name="Google Shape;358;p22"/>
          <p:cNvGrpSpPr/>
          <p:nvPr/>
        </p:nvGrpSpPr>
        <p:grpSpPr>
          <a:xfrm>
            <a:off x="1423202" y="3055234"/>
            <a:ext cx="9342421" cy="2371698"/>
            <a:chOff x="462764" y="305613"/>
            <a:chExt cx="9342421" cy="2371698"/>
          </a:xfrm>
        </p:grpSpPr>
        <p:sp>
          <p:nvSpPr>
            <p:cNvPr id="359" name="Google Shape;359;p22"/>
            <p:cNvSpPr/>
            <p:nvPr/>
          </p:nvSpPr>
          <p:spPr>
            <a:xfrm>
              <a:off x="865366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1133767" y="574014"/>
              <a:ext cx="722618" cy="72261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 txBox="1"/>
            <p:nvPr/>
          </p:nvSpPr>
          <p:spPr>
            <a:xfrm>
              <a:off x="462764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REGRESSION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3291298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3559699" y="574014"/>
              <a:ext cx="722618" cy="72261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 txBox="1"/>
            <p:nvPr/>
          </p:nvSpPr>
          <p:spPr>
            <a:xfrm>
              <a:off x="2888697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 FOR CLASSIFICATION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717231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985632" y="574014"/>
              <a:ext cx="722618" cy="72261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 txBox="1"/>
            <p:nvPr/>
          </p:nvSpPr>
          <p:spPr>
            <a:xfrm>
              <a:off x="5314629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LINEAR MODELS IN SCIKIT-LEARN 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143163" y="305613"/>
              <a:ext cx="1259420" cy="125942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C397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411564" y="574014"/>
              <a:ext cx="722618" cy="72261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 txBox="1"/>
            <p:nvPr/>
          </p:nvSpPr>
          <p:spPr>
            <a:xfrm>
              <a:off x="7740562" y="1957311"/>
              <a:ext cx="2064623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Libre Franklin Medium"/>
                <a:buNone/>
              </a:pPr>
              <a:r>
                <a:rPr lang="en-US" sz="1800" cap="none">
                  <a:solidFill>
                    <a:srgbClr val="C0000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WEEK 2 HOMEWORK </a:t>
              </a:r>
              <a:endParaRPr sz="1800">
                <a:solidFill>
                  <a:srgbClr val="C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81" name="Google Shape;381;p23"/>
          <p:cNvSpPr/>
          <p:nvPr/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82" name="Google Shape;382;p23"/>
          <p:cNvSpPr txBox="1"/>
          <p:nvPr>
            <p:ph type="title"/>
          </p:nvPr>
        </p:nvSpPr>
        <p:spPr>
          <a:xfrm>
            <a:off x="960120" y="643467"/>
            <a:ext cx="3212593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Libre Franklin"/>
              <a:buNone/>
            </a:pPr>
            <a:r>
              <a:rPr lang="en-US" sz="4600"/>
              <a:t>WEEK 2 HOME</a:t>
            </a:r>
            <a:endParaRPr sz="4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Libre Franklin"/>
              <a:buNone/>
            </a:pPr>
            <a:r>
              <a:rPr lang="en-US" sz="4600"/>
              <a:t>WORK</a:t>
            </a:r>
            <a:endParaRPr/>
          </a:p>
        </p:txBody>
      </p:sp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5294547" y="643467"/>
            <a:ext cx="5934285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▪"/>
            </a:pPr>
            <a:r>
              <a:rPr lang="en-US"/>
              <a:t>Youtube Fun Videos!</a:t>
            </a:r>
            <a:endParaRPr/>
          </a:p>
          <a:p>
            <a:pPr indent="-457200" lvl="1" marL="731520" rtl="0" algn="l">
              <a:lnSpc>
                <a:spcPct val="101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StatQuest Linear Regression</a:t>
            </a:r>
            <a:endParaRPr/>
          </a:p>
          <a:p>
            <a:pPr indent="-457200" lvl="1" marL="731520" rtl="0" algn="l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Char char="▪"/>
            </a:pPr>
            <a:r>
              <a:rPr lang="en-US" u="sng">
                <a:solidFill>
                  <a:schemeClr val="hlink"/>
                </a:solidFill>
                <a:hlinkClick r:id="rId4"/>
              </a:rPr>
              <a:t>Linear Discriminant Analysis (LDA) </a:t>
            </a:r>
            <a:endParaRPr/>
          </a:p>
          <a:p>
            <a:pPr indent="-457200" lvl="0" marL="457200" rtl="0" algn="l">
              <a:lnSpc>
                <a:spcPct val="101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oto Sans Symbols"/>
              <a:buChar char="▪"/>
            </a:pPr>
            <a:r>
              <a:rPr lang="en-US"/>
              <a:t>Python Hack!</a:t>
            </a:r>
            <a:endParaRPr/>
          </a:p>
          <a:p>
            <a:pPr indent="-457200" lvl="1" marL="731520" rtl="0" algn="l">
              <a:lnSpc>
                <a:spcPct val="101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300"/>
              <a:buChar char="▪"/>
            </a:pPr>
            <a:r>
              <a:rPr lang="en-US" u="sng">
                <a:solidFill>
                  <a:schemeClr val="hlink"/>
                </a:solidFill>
                <a:hlinkClick r:id="rId5"/>
              </a:rPr>
              <a:t>SKLearn Linear Models</a:t>
            </a:r>
            <a:endParaRPr/>
          </a:p>
          <a:p>
            <a:pPr indent="-457200" lvl="1" marL="731520" rtl="0" algn="l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Char char="▪"/>
            </a:pPr>
            <a:r>
              <a:rPr lang="en-US"/>
              <a:t>Kaggle –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Linear Regression</a:t>
            </a:r>
            <a:endParaRPr/>
          </a:p>
          <a:p>
            <a:pPr indent="0" lvl="0" marL="0" rtl="0" algn="l">
              <a:lnSpc>
                <a:spcPct val="101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Libre Franklin"/>
              <a:buNone/>
            </a:pPr>
            <a:r>
              <a:rPr lang="en-US"/>
              <a:t>SUPERVISED LEARNING</a:t>
            </a:r>
            <a:endParaRPr/>
          </a:p>
        </p:txBody>
      </p:sp>
      <p:grpSp>
        <p:nvGrpSpPr>
          <p:cNvPr id="147" name="Google Shape;147;p3"/>
          <p:cNvGrpSpPr/>
          <p:nvPr/>
        </p:nvGrpSpPr>
        <p:grpSpPr>
          <a:xfrm>
            <a:off x="839092" y="2503486"/>
            <a:ext cx="3884414" cy="4018507"/>
            <a:chOff x="892" y="166415"/>
            <a:chExt cx="3884414" cy="4018507"/>
          </a:xfrm>
        </p:grpSpPr>
        <p:sp>
          <p:nvSpPr>
            <p:cNvPr id="148" name="Google Shape;148;p3"/>
            <p:cNvSpPr/>
            <p:nvPr/>
          </p:nvSpPr>
          <p:spPr>
            <a:xfrm>
              <a:off x="492025" y="166415"/>
              <a:ext cx="803671" cy="8036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92" y="1238051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892" y="1238051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ibre Franklin Medium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The </a:t>
              </a:r>
              <a:r>
                <a:rPr b="1" i="0" lang="en-US" sz="1200" u="none" cap="none" strike="noStrike">
                  <a:solidFill>
                    <a:srgbClr val="0070C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data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 that we can learn from.</a:t>
              </a:r>
              <a:endPara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590502" y="166415"/>
              <a:ext cx="803671" cy="8036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2099369" y="1238051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 txBox="1"/>
            <p:nvPr/>
          </p:nvSpPr>
          <p:spPr>
            <a:xfrm>
              <a:off x="2099369" y="1238051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ibre Franklin Medium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A </a:t>
              </a:r>
              <a:r>
                <a:rPr b="1" i="0" lang="en-US" sz="1200" u="none" cap="none" strike="noStrike">
                  <a:solidFill>
                    <a:srgbClr val="0070C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model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 of how to transform the data.</a:t>
              </a:r>
              <a:endPara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92025" y="2398911"/>
              <a:ext cx="803671" cy="8036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92" y="3470547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 txBox="1"/>
            <p:nvPr/>
          </p:nvSpPr>
          <p:spPr>
            <a:xfrm>
              <a:off x="892" y="3470547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ibre Franklin Medium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An </a:t>
              </a:r>
              <a:r>
                <a:rPr b="1" i="0" lang="en-US" sz="1200" u="none" cap="none" strike="noStrike">
                  <a:solidFill>
                    <a:srgbClr val="0070C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objective function 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that quantifies how well (or badly) the model is doing.</a:t>
              </a:r>
              <a:endPara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590502" y="2398911"/>
              <a:ext cx="803671" cy="80367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99369" y="3470547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 txBox="1"/>
            <p:nvPr/>
          </p:nvSpPr>
          <p:spPr>
            <a:xfrm>
              <a:off x="2099369" y="3470547"/>
              <a:ext cx="1785937" cy="714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Libre Franklin Medium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An </a:t>
              </a:r>
              <a:r>
                <a:rPr b="1" i="0" lang="en-US" sz="1200" u="none" cap="none" strike="noStrike">
                  <a:solidFill>
                    <a:srgbClr val="0070C0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algorithm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 to adjust the model’s parameters to optimize the objective function.</a:t>
              </a:r>
              <a:endPara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pic>
        <p:nvPicPr>
          <p:cNvPr descr="Diagram&#10;&#10;Description automatically generated" id="160" name="Google Shape;16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08184" y="2437808"/>
            <a:ext cx="5907492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/>
          <p:nvPr/>
        </p:nvSpPr>
        <p:spPr>
          <a:xfrm>
            <a:off x="6045403" y="4089928"/>
            <a:ext cx="3862426" cy="2457908"/>
          </a:xfrm>
          <a:prstGeom prst="roundRect">
            <a:avLst>
              <a:gd fmla="val 2679" name="adj"/>
            </a:avLst>
          </a:prstGeom>
          <a:solidFill>
            <a:schemeClr val="accent1">
              <a:alpha val="19215"/>
            </a:schemeClr>
          </a:solidFill>
          <a:ln cap="flat" cmpd="sng" w="19050">
            <a:solidFill>
              <a:srgbClr val="262626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7" name="Google Shape;167;p4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Libre Franklin"/>
              <a:buNone/>
            </a:pPr>
            <a:r>
              <a:rPr lang="en-US" sz="5600"/>
              <a:t>LINEAR MODEL FOR REGRESSION</a:t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Graphs and plots layered on a blue digital screen" id="169" name="Google Shape;169;p4"/>
          <p:cNvPicPr preferRelativeResize="0"/>
          <p:nvPr/>
        </p:nvPicPr>
        <p:blipFill rotWithShape="1">
          <a:blip r:embed="rId3">
            <a:alphaModFix/>
          </a:blip>
          <a:srcRect b="0" l="6895" r="10160" t="0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"/>
          <p:cNvSpPr txBox="1"/>
          <p:nvPr>
            <p:ph idx="1" type="body"/>
          </p:nvPr>
        </p:nvSpPr>
        <p:spPr>
          <a:xfrm>
            <a:off x="5004426" y="2587625"/>
            <a:ext cx="6223961" cy="33178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425" r="-202" t="-26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77" name="Google Shape;177;p5"/>
          <p:cNvSpPr txBox="1"/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Libre Franklin"/>
              <a:buNone/>
            </a:pPr>
            <a:r>
              <a:rPr lang="en-US" sz="5600"/>
              <a:t>LINEAR MODEL FOR REGRESSION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960120" y="2587752"/>
            <a:ext cx="5869303" cy="3593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lang="en-US"/>
              <a:t>Linear Basis Function Models</a:t>
            </a:r>
            <a:endParaRPr/>
          </a:p>
          <a:p>
            <a:pPr indent="-457200" lvl="0" marL="457200" rtl="0" algn="l">
              <a:lnSpc>
                <a:spcPct val="9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/>
              <a:t>T</a:t>
            </a:r>
            <a:r>
              <a:rPr b="1" lang="en-US"/>
              <a:t>he Bias-Variance Decomposition</a:t>
            </a:r>
            <a:endParaRPr/>
          </a:p>
          <a:p>
            <a:pPr indent="-457200" lvl="0" marL="457200" rtl="0" algn="l">
              <a:lnSpc>
                <a:spcPct val="9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lang="en-US"/>
              <a:t>Bayesian Linear Regression</a:t>
            </a:r>
            <a:endParaRPr/>
          </a:p>
          <a:p>
            <a:pPr indent="-457200" lvl="0" marL="457200" rtl="0" algn="l">
              <a:lnSpc>
                <a:spcPct val="9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lang="en-US"/>
              <a:t>Bayesian Model Comparison</a:t>
            </a:r>
            <a:endParaRPr/>
          </a:p>
          <a:p>
            <a:pPr indent="-457200" lvl="0" marL="457200" rtl="0" algn="l">
              <a:lnSpc>
                <a:spcPct val="9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lang="en-US"/>
              <a:t>The Evidence Approximation </a:t>
            </a:r>
            <a:endParaRPr/>
          </a:p>
          <a:p>
            <a:pPr indent="-457200" lvl="0" marL="457200" rtl="0" algn="l">
              <a:lnSpc>
                <a:spcPct val="91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lang="en-US"/>
              <a:t>Limitations of Fixed Basis Functions</a:t>
            </a:r>
            <a:endParaRPr b="1"/>
          </a:p>
        </p:txBody>
      </p:sp>
      <p:pic>
        <p:nvPicPr>
          <p:cNvPr descr="Graphs and plots layered on a blue digital screen" id="179" name="Google Shape;179;p5"/>
          <p:cNvPicPr preferRelativeResize="0"/>
          <p:nvPr/>
        </p:nvPicPr>
        <p:blipFill rotWithShape="1">
          <a:blip r:embed="rId3">
            <a:alphaModFix/>
          </a:blip>
          <a:srcRect b="0" l="10287" r="13712" t="0"/>
          <a:stretch/>
        </p:blipFill>
        <p:spPr>
          <a:xfrm>
            <a:off x="7537704" y="2264989"/>
            <a:ext cx="4654296" cy="459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7" name="Google Shape;187;p6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Franklin"/>
              <a:buNone/>
            </a:pPr>
            <a:r>
              <a:rPr lang="en-US" sz="7200"/>
              <a:t>LINEAR BASIS FUNCTIONS</a:t>
            </a:r>
            <a:endParaRPr/>
          </a:p>
        </p:txBody>
      </p:sp>
      <p:pic>
        <p:nvPicPr>
          <p:cNvPr descr="A picture containing chart&#10;&#10;Description automatically generated" id="188" name="Google Shape;18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745" y="0"/>
            <a:ext cx="8140509" cy="415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6" name="Google Shape;196;p7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Franklin"/>
              <a:buNone/>
            </a:pPr>
            <a:r>
              <a:rPr lang="en-US" sz="7200"/>
              <a:t>MLE LEAST SQUARE</a:t>
            </a:r>
            <a:endParaRPr/>
          </a:p>
        </p:txBody>
      </p:sp>
      <p:sp>
        <p:nvSpPr>
          <p:cNvPr id="197" name="Google Shape;197;p7"/>
          <p:cNvSpPr txBox="1"/>
          <p:nvPr>
            <p:ph idx="1" type="body"/>
          </p:nvPr>
        </p:nvSpPr>
        <p:spPr>
          <a:xfrm>
            <a:off x="961644" y="5745015"/>
            <a:ext cx="10268712" cy="517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solidFill>
                  <a:schemeClr val="lt1"/>
                </a:solidFill>
              </a:rPr>
              <a:t>Maximum Likelihood and Least Squares</a:t>
            </a:r>
            <a:endParaRPr/>
          </a:p>
        </p:txBody>
      </p:sp>
      <p:pic>
        <p:nvPicPr>
          <p:cNvPr descr="Text, letter&#10;&#10;Description automatically generated" id="198" name="Google Shape;1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608" y="25400"/>
            <a:ext cx="8110582" cy="41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06" name="Google Shape;206;p8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00"/>
              <a:buFont typeface="Libre Franklin"/>
              <a:buNone/>
            </a:pPr>
            <a:r>
              <a:rPr lang="en-US" sz="6700"/>
              <a:t>GEOMETRIC INTERPRETATION</a:t>
            </a:r>
            <a:endParaRPr/>
          </a:p>
        </p:txBody>
      </p:sp>
      <p:pic>
        <p:nvPicPr>
          <p:cNvPr descr="Graphical user interface, text, application&#10;&#10;Description automatically generated with medium confidence" id="207" name="Google Shape;2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52334"/>
            <a:ext cx="10363200" cy="305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0" y="4212708"/>
            <a:ext cx="12192000" cy="2645291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15" name="Google Shape;215;p9"/>
          <p:cNvSpPr txBox="1"/>
          <p:nvPr>
            <p:ph type="title"/>
          </p:nvPr>
        </p:nvSpPr>
        <p:spPr>
          <a:xfrm>
            <a:off x="961644" y="4572003"/>
            <a:ext cx="10268712" cy="1169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Libre Franklin"/>
              <a:buNone/>
            </a:pPr>
            <a:r>
              <a:rPr lang="en-US" sz="7200"/>
              <a:t>SEQUENTIAL LEARNING</a:t>
            </a:r>
            <a:endParaRPr/>
          </a:p>
        </p:txBody>
      </p:sp>
      <p:pic>
        <p:nvPicPr>
          <p:cNvPr descr="Text, letter&#10;&#10;Description automatically generated" id="216" name="Google Shape;21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802" y="150810"/>
            <a:ext cx="10120396" cy="392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uxtapos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4"/>
      </a:accent4>
      <a:accent5>
        <a:srgbClr val="8DAC83"/>
      </a:accent5>
      <a:accent6>
        <a:srgbClr val="78AF81"/>
      </a:accent6>
      <a:hlink>
        <a:srgbClr val="588C9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Juxtapose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4"/>
      </a:accent4>
      <a:accent5>
        <a:srgbClr val="8DAC83"/>
      </a:accent5>
      <a:accent6>
        <a:srgbClr val="78AF81"/>
      </a:accent6>
      <a:hlink>
        <a:srgbClr val="588C9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2021-09-25T10:07:50Z</dcterms:created>
  <dc:creator>Risman Adnan</dc:creator>
</cp:coreProperties>
</file>